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>
        <p:scale>
          <a:sx n="50" d="100"/>
          <a:sy n="50" d="100"/>
        </p:scale>
        <p:origin x="970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838642" y="4174609"/>
            <a:ext cx="10610850" cy="53975"/>
          </a:xfrm>
          <a:custGeom>
            <a:avLst/>
            <a:gdLst/>
            <a:ahLst/>
            <a:cxnLst/>
            <a:rect l="l" t="t" r="r" b="b"/>
            <a:pathLst>
              <a:path w="10610850" h="53975">
                <a:moveTo>
                  <a:pt x="10610666" y="0"/>
                </a:moveTo>
                <a:lnTo>
                  <a:pt x="0" y="53683"/>
                </a:lnTo>
              </a:path>
            </a:pathLst>
          </a:custGeom>
          <a:ln w="761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8119" y="1500627"/>
            <a:ext cx="13065125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01552"/>
            <a:ext cx="18291196" cy="54853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7681" y="4414900"/>
            <a:ext cx="6952636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26200" y="2539593"/>
            <a:ext cx="12958444" cy="597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nsorflow.org/tutorials/text/text_classification_rnn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nkataLokesh05/Sentimental-Analaysi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  <a:solidFill>
            <a:schemeClr val="tx2">
              <a:lumMod val="50000"/>
            </a:schemeClr>
          </a:solidFill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/>
            <p:nvPr/>
          </p:nvSpPr>
          <p:spPr>
            <a:xfrm>
              <a:off x="1502626" y="4565677"/>
              <a:ext cx="9450705" cy="0"/>
            </a:xfrm>
            <a:custGeom>
              <a:avLst/>
              <a:gdLst/>
              <a:ahLst/>
              <a:cxnLst/>
              <a:rect l="l" t="t" r="r" b="b"/>
              <a:pathLst>
                <a:path w="9450705">
                  <a:moveTo>
                    <a:pt x="0" y="0"/>
                  </a:moveTo>
                  <a:lnTo>
                    <a:pt x="9450083" y="0"/>
                  </a:lnTo>
                </a:path>
              </a:pathLst>
            </a:custGeom>
            <a:grpFill/>
            <a:ln w="76199">
              <a:solidFill>
                <a:srgbClr val="F5F5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297" y="983958"/>
            <a:ext cx="12901930" cy="2950845"/>
          </a:xfrm>
          <a:prstGeom prst="rect">
            <a:avLst/>
          </a:prstGeom>
        </p:spPr>
        <p:txBody>
          <a:bodyPr vert="horz" wrap="square" lIns="0" tIns="479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75"/>
              </a:spcBef>
            </a:pPr>
            <a:r>
              <a:rPr spc="-855" dirty="0">
                <a:solidFill>
                  <a:srgbClr val="FFFFFF"/>
                </a:solidFill>
              </a:rPr>
              <a:t>SENTIMENT</a:t>
            </a:r>
            <a:r>
              <a:rPr spc="-950" dirty="0">
                <a:solidFill>
                  <a:srgbClr val="FFFFFF"/>
                </a:solidFill>
              </a:rPr>
              <a:t> </a:t>
            </a:r>
            <a:r>
              <a:rPr spc="-960" dirty="0">
                <a:solidFill>
                  <a:srgbClr val="FFFFFF"/>
                </a:solidFill>
              </a:rPr>
              <a:t>ANALYSIS</a:t>
            </a:r>
          </a:p>
          <a:p>
            <a:pPr marR="447040" algn="ctr">
              <a:lnSpc>
                <a:spcPct val="100000"/>
              </a:lnSpc>
              <a:spcBef>
                <a:spcPts val="2075"/>
              </a:spcBef>
            </a:pPr>
            <a:r>
              <a:rPr sz="5200" spc="-475" dirty="0">
                <a:solidFill>
                  <a:srgbClr val="FFFFFF"/>
                </a:solidFill>
              </a:rPr>
              <a:t>RESTAURANT</a:t>
            </a:r>
            <a:r>
              <a:rPr sz="5200" spc="-509" dirty="0">
                <a:solidFill>
                  <a:srgbClr val="FFFFFF"/>
                </a:solidFill>
              </a:rPr>
              <a:t> </a:t>
            </a:r>
            <a:r>
              <a:rPr sz="5200" spc="-675" dirty="0">
                <a:solidFill>
                  <a:srgbClr val="FFFFFF"/>
                </a:solidFill>
              </a:rPr>
              <a:t>REVIEWS</a:t>
            </a:r>
            <a:endParaRPr sz="5200" dirty="0"/>
          </a:p>
        </p:txBody>
      </p:sp>
      <p:sp>
        <p:nvSpPr>
          <p:cNvPr id="6" name="object 6"/>
          <p:cNvSpPr txBox="1"/>
          <p:nvPr/>
        </p:nvSpPr>
        <p:spPr>
          <a:xfrm>
            <a:off x="1082675" y="5547913"/>
            <a:ext cx="12836525" cy="182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165" marR="2730500" indent="2068195">
              <a:lnSpc>
                <a:spcPct val="115799"/>
              </a:lnSpc>
              <a:spcBef>
                <a:spcPts val="100"/>
              </a:spcBef>
            </a:pP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85" dirty="0">
                <a:solidFill>
                  <a:srgbClr val="FFFFFF"/>
                </a:solidFill>
                <a:latin typeface="Verdana"/>
                <a:cs typeface="Verdana"/>
              </a:rPr>
              <a:t>By:</a:t>
            </a:r>
            <a:r>
              <a:rPr lang="en-US" sz="3400" spc="-28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lang="en-IN" sz="3400" spc="-90" dirty="0" err="1">
                <a:solidFill>
                  <a:srgbClr val="FFFFFF"/>
                </a:solidFill>
                <a:latin typeface="Verdana"/>
                <a:cs typeface="Verdana"/>
              </a:rPr>
              <a:t>Galidevara</a:t>
            </a:r>
            <a:r>
              <a:rPr lang="en-IN" sz="34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3400" spc="-310" dirty="0">
                <a:solidFill>
                  <a:srgbClr val="FFFFFF"/>
                </a:solidFill>
                <a:latin typeface="Verdana"/>
                <a:cs typeface="Verdana"/>
              </a:rPr>
              <a:t>Venkata </a:t>
            </a:r>
            <a:r>
              <a:rPr lang="en-IN" sz="3400" spc="-55" dirty="0">
                <a:solidFill>
                  <a:srgbClr val="FFFFFF"/>
                </a:solidFill>
                <a:latin typeface="Verdana"/>
                <a:cs typeface="Verdana"/>
              </a:rPr>
              <a:t>Lokesh</a:t>
            </a:r>
            <a:endParaRPr sz="3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145" dirty="0">
                <a:solidFill>
                  <a:srgbClr val="FFFFFF"/>
                </a:solidFill>
                <a:latin typeface="Verdana"/>
                <a:cs typeface="Verdana"/>
              </a:rPr>
              <a:t>Kakinada</a:t>
            </a:r>
            <a:r>
              <a:rPr sz="34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Institute</a:t>
            </a:r>
            <a:r>
              <a:rPr sz="34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4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10" dirty="0">
                <a:solidFill>
                  <a:srgbClr val="FFFFFF"/>
                </a:solidFill>
                <a:latin typeface="Verdana"/>
                <a:cs typeface="Verdana"/>
              </a:rPr>
              <a:t>Engineering</a:t>
            </a:r>
            <a:r>
              <a:rPr sz="34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35356"/>
              <a:ext cx="13320394" cy="76200"/>
            </a:xfrm>
            <a:custGeom>
              <a:avLst/>
              <a:gdLst/>
              <a:ahLst/>
              <a:cxnLst/>
              <a:rect l="l" t="t" r="r" b="b"/>
              <a:pathLst>
                <a:path w="13320394" h="76200">
                  <a:moveTo>
                    <a:pt x="13320397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13320397" y="0"/>
                  </a:lnTo>
                  <a:lnTo>
                    <a:pt x="13320397" y="76199"/>
                  </a:lnTo>
                  <a:close/>
                </a:path>
              </a:pathLst>
            </a:custGeom>
            <a:solidFill>
              <a:srgbClr val="C23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148" y="1226635"/>
            <a:ext cx="75768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0" dirty="0">
                <a:solidFill>
                  <a:srgbClr val="FFFFFF"/>
                </a:solidFill>
              </a:rPr>
              <a:t>REFERENCES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17867" y="4100526"/>
            <a:ext cx="130810" cy="2184400"/>
            <a:chOff x="317867" y="4100526"/>
            <a:chExt cx="130810" cy="2184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867" y="4100526"/>
              <a:ext cx="130407" cy="1304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867" y="6154438"/>
              <a:ext cx="130407" cy="1304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4832" y="3835701"/>
            <a:ext cx="17998440" cy="464693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628015" algn="ctr">
              <a:lnSpc>
                <a:spcPct val="100000"/>
              </a:lnSpc>
              <a:spcBef>
                <a:spcPts val="660"/>
              </a:spcBef>
            </a:pPr>
            <a:r>
              <a:rPr sz="2900" b="1" spc="-254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sz="2900" b="1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275" dirty="0">
                <a:solidFill>
                  <a:srgbClr val="FFFFFF"/>
                </a:solidFill>
                <a:latin typeface="Verdana"/>
                <a:cs typeface="Verdana"/>
              </a:rPr>
              <a:t>Papers:</a:t>
            </a:r>
            <a:endParaRPr sz="2900">
              <a:latin typeface="Verdana"/>
              <a:cs typeface="Verdana"/>
            </a:endParaRPr>
          </a:p>
          <a:p>
            <a:pPr marL="12065" marR="5080" indent="-635" algn="ctr">
              <a:lnSpc>
                <a:spcPct val="116199"/>
              </a:lnSpc>
            </a:pP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Maas,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A.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L.,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Daly,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Lucida Sans"/>
                <a:cs typeface="Lucida Sans"/>
              </a:rPr>
              <a:t>R.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Lucida Sans"/>
                <a:cs typeface="Lucida Sans"/>
              </a:rPr>
              <a:t>E.,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Pham,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"/>
                <a:cs typeface="Lucida Sans"/>
              </a:rPr>
              <a:t>P.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T.,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Lucida Sans"/>
                <a:cs typeface="Lucida Sans"/>
              </a:rPr>
              <a:t>Huang,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D.,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Ng,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A.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14" dirty="0">
                <a:solidFill>
                  <a:srgbClr val="FFFFFF"/>
                </a:solidFill>
                <a:latin typeface="Lucida Sans"/>
                <a:cs typeface="Lucida Sans"/>
              </a:rPr>
              <a:t>Y.,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Lucida Sans"/>
                <a:cs typeface="Lucida Sans"/>
              </a:rPr>
              <a:t>&amp;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Lucida Sans"/>
                <a:cs typeface="Lucida Sans"/>
              </a:rPr>
              <a:t>Potts,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C.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(2011).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Learning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Lucida Sans"/>
                <a:cs typeface="Lucida Sans"/>
              </a:rPr>
              <a:t>Word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Vectors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for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Sentiment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Analysis.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900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Proceedings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7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i="1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6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49th</a:t>
            </a:r>
            <a:r>
              <a:rPr sz="2900" i="1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Annual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Meeting</a:t>
            </a:r>
            <a:r>
              <a:rPr sz="2900" i="1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7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6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Association</a:t>
            </a:r>
            <a:r>
              <a:rPr sz="2900" i="1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-1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900" i="1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35" dirty="0">
                <a:solidFill>
                  <a:srgbClr val="FFFFFF"/>
                </a:solidFill>
                <a:latin typeface="Lucida Sans"/>
                <a:cs typeface="Lucida Sans"/>
              </a:rPr>
              <a:t>Computational </a:t>
            </a:r>
            <a:r>
              <a:rPr sz="2900" i="1" spc="-25" dirty="0">
                <a:solidFill>
                  <a:srgbClr val="FFFFFF"/>
                </a:solidFill>
                <a:latin typeface="Lucida Sans"/>
                <a:cs typeface="Lucida Sans"/>
              </a:rPr>
              <a:t>Linguistics:</a:t>
            </a:r>
            <a:r>
              <a:rPr sz="2900" i="1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Human</a:t>
            </a:r>
            <a:r>
              <a:rPr sz="2900" i="1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spc="-10" dirty="0">
                <a:solidFill>
                  <a:srgbClr val="FFFFFF"/>
                </a:solidFill>
                <a:latin typeface="Lucida Sans"/>
                <a:cs typeface="Lucida Sans"/>
              </a:rPr>
              <a:t>Language</a:t>
            </a:r>
            <a:r>
              <a:rPr sz="2900" i="1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i="1" dirty="0">
                <a:solidFill>
                  <a:srgbClr val="FFFFFF"/>
                </a:solidFill>
                <a:latin typeface="Lucida Sans"/>
                <a:cs typeface="Lucida Sans"/>
              </a:rPr>
              <a:t>Technologies</a:t>
            </a:r>
            <a:r>
              <a:rPr sz="2900" i="1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(pp.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30" dirty="0">
                <a:solidFill>
                  <a:srgbClr val="FFFFFF"/>
                </a:solidFill>
                <a:latin typeface="Lucida Sans"/>
                <a:cs typeface="Lucida Sans"/>
              </a:rPr>
              <a:t>142-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150)</a:t>
            </a:r>
            <a:endParaRPr sz="2900">
              <a:latin typeface="Lucida Sans"/>
              <a:cs typeface="Lucida Sans"/>
            </a:endParaRPr>
          </a:p>
          <a:p>
            <a:pPr marL="628015" algn="ctr">
              <a:lnSpc>
                <a:spcPct val="100000"/>
              </a:lnSpc>
              <a:spcBef>
                <a:spcPts val="560"/>
              </a:spcBef>
            </a:pP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900" b="1" spc="-165" dirty="0">
                <a:solidFill>
                  <a:srgbClr val="FFFFFF"/>
                </a:solidFill>
                <a:latin typeface="Verdana"/>
                <a:cs typeface="Verdana"/>
              </a:rPr>
              <a:t>ebsites</a:t>
            </a:r>
            <a:r>
              <a:rPr sz="29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24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210" dirty="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sz="2900" b="1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270" dirty="0">
                <a:solidFill>
                  <a:srgbClr val="FFFFFF"/>
                </a:solidFill>
                <a:latin typeface="Verdana"/>
                <a:cs typeface="Verdana"/>
              </a:rPr>
              <a:t>Resources:</a:t>
            </a:r>
            <a:endParaRPr sz="2900">
              <a:latin typeface="Verdana"/>
              <a:cs typeface="Verdana"/>
            </a:endParaRPr>
          </a:p>
          <a:p>
            <a:pPr marL="3235960" marR="2611755" indent="-616585">
              <a:lnSpc>
                <a:spcPct val="116199"/>
              </a:lnSpc>
              <a:buSzPct val="96551"/>
              <a:buChar char="•"/>
              <a:tabLst>
                <a:tab pos="2753360" algn="l"/>
              </a:tabLst>
            </a:pP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TensorFlow.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Lucida Sans"/>
                <a:cs typeface="Lucida Sans"/>
              </a:rPr>
              <a:t>(n.d.).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Sentiment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Analysis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with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TensorFlow.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Lucida Sans"/>
                <a:cs typeface="Lucida Sans"/>
              </a:rPr>
              <a:t>Retrieved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from https://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  <a:hlinkClick r:id="rId5"/>
              </a:rPr>
              <a:t>www.tensorflow.org/tutorials/text/text_classification_rnn</a:t>
            </a:r>
            <a:endParaRPr sz="2900">
              <a:latin typeface="Lucida Sans"/>
              <a:cs typeface="Lucida Sans"/>
            </a:endParaRPr>
          </a:p>
          <a:p>
            <a:pPr marL="2946400" marR="2893695" lvl="1" indent="-45085">
              <a:lnSpc>
                <a:spcPct val="116199"/>
              </a:lnSpc>
              <a:buSzPct val="96551"/>
              <a:buChar char="•"/>
              <a:tabLst>
                <a:tab pos="3035300" algn="l"/>
              </a:tabLst>
            </a:pP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Scikit-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learn.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Lucida Sans"/>
                <a:cs typeface="Lucida Sans"/>
              </a:rPr>
              <a:t>(n.d.).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Sentiment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Analysis.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Lucida Sans"/>
                <a:cs typeface="Lucida Sans"/>
              </a:rPr>
              <a:t>Retrieved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from</a:t>
            </a:r>
            <a:r>
              <a:rPr sz="2900" spc="-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https://scikit-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learn.org/stable/tutorial/text_analytics/working_with_text_data.html</a:t>
            </a:r>
            <a:endParaRPr sz="2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6628-6400-CFE1-C4B9-ED59170CE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119" y="1500627"/>
            <a:ext cx="13065125" cy="2831544"/>
          </a:xfrm>
        </p:spPr>
        <p:txBody>
          <a:bodyPr/>
          <a:lstStyle/>
          <a:p>
            <a:r>
              <a:rPr lang="en-US" dirty="0"/>
              <a:t>Project Link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4FE5-2483-102A-2B41-ED35FFB7648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5087600" cy="638636"/>
          </a:xfrm>
        </p:spPr>
        <p:txBody>
          <a:bodyPr/>
          <a:lstStyle/>
          <a:p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VenkataLokesh05/Sentimental-</a:t>
            </a:r>
            <a:r>
              <a:rPr lang="en-IN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Analaysis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79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0" dirty="0"/>
              <a:t>THANK</a:t>
            </a:r>
            <a:r>
              <a:rPr spc="-965" dirty="0"/>
              <a:t> </a:t>
            </a:r>
            <a:r>
              <a:rPr spc="-735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8185"/>
            <a:ext cx="18288000" cy="10295255"/>
            <a:chOff x="0" y="-8185"/>
            <a:chExt cx="18288000" cy="102952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" y="-8185"/>
              <a:ext cx="13641301" cy="102951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09348" y="273489"/>
              <a:ext cx="9779000" cy="10013950"/>
            </a:xfrm>
            <a:custGeom>
              <a:avLst/>
              <a:gdLst/>
              <a:ahLst/>
              <a:cxnLst/>
              <a:rect l="l" t="t" r="r" b="b"/>
              <a:pathLst>
                <a:path w="9779000" h="10013950">
                  <a:moveTo>
                    <a:pt x="0" y="10013510"/>
                  </a:moveTo>
                  <a:lnTo>
                    <a:pt x="0" y="0"/>
                  </a:lnTo>
                  <a:lnTo>
                    <a:pt x="9778555" y="0"/>
                  </a:lnTo>
                  <a:lnTo>
                    <a:pt x="9778555" y="10013510"/>
                  </a:lnTo>
                  <a:lnTo>
                    <a:pt x="0" y="10013510"/>
                  </a:lnTo>
                  <a:close/>
                </a:path>
              </a:pathLst>
            </a:custGeom>
            <a:solidFill>
              <a:srgbClr val="182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251178"/>
              <a:ext cx="14668500" cy="76200"/>
            </a:xfrm>
            <a:custGeom>
              <a:avLst/>
              <a:gdLst/>
              <a:ahLst/>
              <a:cxnLst/>
              <a:rect l="l" t="t" r="r" b="b"/>
              <a:pathLst>
                <a:path w="14668500" h="76200">
                  <a:moveTo>
                    <a:pt x="14667982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14667982" y="0"/>
                  </a:lnTo>
                  <a:lnTo>
                    <a:pt x="14667982" y="76199"/>
                  </a:lnTo>
                  <a:close/>
                </a:path>
              </a:pathLst>
            </a:custGeom>
            <a:solidFill>
              <a:srgbClr val="C23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3886" y="2685735"/>
              <a:ext cx="8347709" cy="0"/>
            </a:xfrm>
            <a:custGeom>
              <a:avLst/>
              <a:gdLst/>
              <a:ahLst/>
              <a:cxnLst/>
              <a:rect l="l" t="t" r="r" b="b"/>
              <a:pathLst>
                <a:path w="8347709">
                  <a:moveTo>
                    <a:pt x="8347435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5F5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81619" y="628705"/>
            <a:ext cx="5199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solidFill>
                  <a:srgbClr val="FFFFFF"/>
                </a:solidFill>
                <a:latin typeface="Tahoma"/>
                <a:cs typeface="Tahoma"/>
              </a:rPr>
              <a:t>OUTLINE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74170" y="3215847"/>
            <a:ext cx="924941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5195" marR="2187575" indent="-87630" algn="ctr">
              <a:lnSpc>
                <a:spcPct val="117300"/>
              </a:lnSpc>
              <a:spcBef>
                <a:spcPts val="95"/>
              </a:spcBef>
            </a:pP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sz="29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Statement </a:t>
            </a: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Proposed</a:t>
            </a:r>
            <a:r>
              <a:rPr sz="29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45" dirty="0">
                <a:solidFill>
                  <a:srgbClr val="FFFFFF"/>
                </a:solidFill>
                <a:latin typeface="Tahoma"/>
                <a:cs typeface="Tahoma"/>
              </a:rPr>
              <a:t>System/Solution</a:t>
            </a:r>
            <a:endParaRPr sz="2900">
              <a:latin typeface="Tahoma"/>
              <a:cs typeface="Tahoma"/>
            </a:endParaRPr>
          </a:p>
          <a:p>
            <a:pPr marL="12700" marR="5080" algn="ctr">
              <a:lnSpc>
                <a:spcPts val="4079"/>
              </a:lnSpc>
              <a:spcBef>
                <a:spcPts val="235"/>
              </a:spcBef>
            </a:pPr>
            <a:r>
              <a:rPr sz="2900" b="1" spc="-2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9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sz="29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29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40" dirty="0">
                <a:solidFill>
                  <a:srgbClr val="FFFFFF"/>
                </a:solidFill>
                <a:latin typeface="Tahoma"/>
                <a:cs typeface="Tahoma"/>
              </a:rPr>
              <a:t>(Technology</a:t>
            </a:r>
            <a:r>
              <a:rPr sz="29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Used) </a:t>
            </a:r>
            <a:r>
              <a:rPr sz="2900" b="1" spc="-30" dirty="0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r>
              <a:rPr sz="29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&amp;Deployment</a:t>
            </a:r>
            <a:endParaRPr sz="2900">
              <a:latin typeface="Tahoma"/>
              <a:cs typeface="Tahoma"/>
            </a:endParaRPr>
          </a:p>
          <a:p>
            <a:pPr marL="3418204" marR="3411220" algn="ctr">
              <a:lnSpc>
                <a:spcPts val="4079"/>
              </a:lnSpc>
            </a:pP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Result Conclusion </a:t>
            </a:r>
            <a:r>
              <a:rPr sz="2900" b="1" spc="-3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29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b="1" spc="-20" dirty="0">
                <a:solidFill>
                  <a:srgbClr val="FFFFFF"/>
                </a:solidFill>
                <a:latin typeface="Tahoma"/>
                <a:cs typeface="Tahoma"/>
              </a:rPr>
              <a:t>Scope </a:t>
            </a:r>
            <a:r>
              <a:rPr sz="2900" b="1" spc="-10" dirty="0">
                <a:solidFill>
                  <a:srgbClr val="FFFFFF"/>
                </a:solidFill>
                <a:latin typeface="Tahoma"/>
                <a:cs typeface="Tahoma"/>
              </a:rPr>
              <a:t>References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5" dirty="0"/>
              <a:t>PROBLEM</a:t>
            </a:r>
            <a:r>
              <a:rPr spc="-980" dirty="0"/>
              <a:t> </a:t>
            </a:r>
            <a:r>
              <a:rPr spc="-75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652" y="4989957"/>
            <a:ext cx="16318230" cy="17265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54245" marR="5080" indent="-4742180">
              <a:lnSpc>
                <a:spcPct val="117500"/>
              </a:lnSpc>
              <a:spcBef>
                <a:spcPts val="90"/>
              </a:spcBef>
            </a:pPr>
            <a:r>
              <a:rPr sz="4750" b="1" spc="-310" dirty="0">
                <a:solidFill>
                  <a:srgbClr val="FFFFFF"/>
                </a:solidFill>
                <a:latin typeface="Verdana"/>
                <a:cs typeface="Verdana"/>
              </a:rPr>
              <a:t>Develop</a:t>
            </a:r>
            <a:r>
              <a:rPr sz="4750" b="1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4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5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75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3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4750" b="1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2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750" b="1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05" dirty="0">
                <a:solidFill>
                  <a:srgbClr val="FFFFFF"/>
                </a:solidFill>
                <a:latin typeface="Verdana"/>
                <a:cs typeface="Verdana"/>
              </a:rPr>
              <a:t>classify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450" dirty="0">
                <a:solidFill>
                  <a:srgbClr val="FFFFFF"/>
                </a:solidFill>
                <a:latin typeface="Verdana"/>
                <a:cs typeface="Verdana"/>
              </a:rPr>
              <a:t>reviews </a:t>
            </a:r>
            <a:r>
              <a:rPr sz="4750" b="1" spc="-47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4750" b="1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05" dirty="0">
                <a:solidFill>
                  <a:srgbClr val="FFFFFF"/>
                </a:solidFill>
                <a:latin typeface="Verdana"/>
                <a:cs typeface="Verdana"/>
              </a:rPr>
              <a:t>positive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3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750" b="1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b="1" spc="-395" dirty="0">
                <a:solidFill>
                  <a:srgbClr val="FFFFFF"/>
                </a:solidFill>
                <a:latin typeface="Verdana"/>
                <a:cs typeface="Verdana"/>
              </a:rPr>
              <a:t>negative</a:t>
            </a:r>
            <a:endParaRPr sz="4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92008" y="2345796"/>
            <a:ext cx="13190219" cy="76022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Objective:</a:t>
            </a:r>
            <a:endParaRPr sz="1950">
              <a:latin typeface="Tahoma"/>
              <a:cs typeface="Tahoma"/>
            </a:endParaRPr>
          </a:p>
          <a:p>
            <a:pPr marL="12700" marR="5080" algn="ctr">
              <a:lnSpc>
                <a:spcPct val="115900"/>
              </a:lnSpc>
            </a:pPr>
            <a:r>
              <a:rPr sz="1950" spc="-105" dirty="0">
                <a:solidFill>
                  <a:srgbClr val="FFFFFF"/>
                </a:solidFill>
                <a:latin typeface="Verdana"/>
                <a:cs typeface="Verdana"/>
              </a:rPr>
              <a:t>±Enhance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satisfaction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restaurant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reputation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analyzing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sentiment analysis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r>
              <a:rPr sz="19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Overview:</a:t>
            </a:r>
            <a:endParaRPr sz="1950">
              <a:latin typeface="Tahoma"/>
              <a:cs typeface="Tahoma"/>
            </a:endParaRPr>
          </a:p>
          <a:p>
            <a:pPr marL="197485" indent="-198120" algn="ctr">
              <a:lnSpc>
                <a:spcPct val="100000"/>
              </a:lnSpc>
              <a:spcBef>
                <a:spcPts val="375"/>
              </a:spcBef>
              <a:buSzPct val="94871"/>
              <a:buFont typeface="Verdana"/>
              <a:buAutoNum type="arabicPeriod"/>
              <a:tabLst>
                <a:tab pos="198120" algn="l"/>
              </a:tabLst>
            </a:pP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Tahoma"/>
                <a:cs typeface="Tahoma"/>
              </a:rPr>
              <a:t>Collection: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1.Gather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reviews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platforms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8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Yelp,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Google,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TripAdvisor).</a:t>
            </a:r>
            <a:endParaRPr sz="1950">
              <a:latin typeface="Verdana"/>
              <a:cs typeface="Verdana"/>
            </a:endParaRPr>
          </a:p>
          <a:p>
            <a:pPr marL="201295" indent="-201930" algn="ctr">
              <a:lnSpc>
                <a:spcPct val="100000"/>
              </a:lnSpc>
              <a:spcBef>
                <a:spcPts val="370"/>
              </a:spcBef>
              <a:buSzPct val="94871"/>
              <a:buFont typeface="Verdana"/>
              <a:buAutoNum type="arabicPeriod"/>
              <a:tabLst>
                <a:tab pos="201930" algn="l"/>
              </a:tabLst>
            </a:pP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Preprocessing: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1.Clean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tokenize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reviews.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950" spc="-95" dirty="0">
                <a:solidFill>
                  <a:srgbClr val="FFFFFF"/>
                </a:solidFill>
                <a:latin typeface="Verdana"/>
                <a:cs typeface="Verdana"/>
              </a:rPr>
              <a:t>2.Remove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stop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stemming/lemmatization.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3.</a:t>
            </a: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Sentiment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Analysis: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1.Utilize</a:t>
            </a:r>
            <a:r>
              <a:rPr sz="19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sz="19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sz="19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Processing</a:t>
            </a:r>
            <a:r>
              <a:rPr sz="19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90" dirty="0">
                <a:solidFill>
                  <a:srgbClr val="FFFFFF"/>
                </a:solidFill>
                <a:latin typeface="Verdana"/>
                <a:cs typeface="Verdana"/>
              </a:rPr>
              <a:t>(NLP)</a:t>
            </a:r>
            <a:r>
              <a:rPr sz="19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techniques.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2.Implement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VADER,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TextBlob,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classifiers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8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Naive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Bayes,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SVM.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950" spc="-90" dirty="0">
                <a:solidFill>
                  <a:srgbClr val="FFFFFF"/>
                </a:solidFill>
                <a:latin typeface="Verdana"/>
                <a:cs typeface="Verdana"/>
              </a:rPr>
              <a:t>4.</a:t>
            </a:r>
            <a:r>
              <a:rPr sz="1950" b="1" spc="-90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195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70" dirty="0">
                <a:solidFill>
                  <a:srgbClr val="FFFFFF"/>
                </a:solidFill>
                <a:latin typeface="Tahoma"/>
                <a:cs typeface="Tahoma"/>
              </a:rPr>
              <a:t>Reporting: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1.Visualize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distribution.</a:t>
            </a:r>
            <a:endParaRPr sz="1950">
              <a:latin typeface="Verdana"/>
              <a:cs typeface="Verdana"/>
            </a:endParaRPr>
          </a:p>
          <a:p>
            <a:pPr marL="201295" indent="-201930" algn="ctr">
              <a:lnSpc>
                <a:spcPct val="100000"/>
              </a:lnSpc>
              <a:spcBef>
                <a:spcPts val="375"/>
              </a:spcBef>
              <a:buSzPct val="94871"/>
              <a:buAutoNum type="arabicPeriod" startAt="2"/>
              <a:tabLst>
                <a:tab pos="201930" algn="l"/>
              </a:tabLst>
            </a:pP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themes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frequent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negative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positive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reviews.</a:t>
            </a:r>
            <a:endParaRPr sz="1950">
              <a:latin typeface="Verdana"/>
              <a:cs typeface="Verdana"/>
            </a:endParaRPr>
          </a:p>
          <a:p>
            <a:pPr marL="2010410" marR="2002789" lvl="1" indent="-635" algn="ctr">
              <a:lnSpc>
                <a:spcPct val="115900"/>
              </a:lnSpc>
              <a:buSzPct val="94871"/>
              <a:buFont typeface="Verdana"/>
              <a:buAutoNum type="arabicPeriod" startAt="5"/>
              <a:tabLst>
                <a:tab pos="2223135" algn="l"/>
              </a:tabLst>
            </a:pPr>
            <a:r>
              <a:rPr sz="1950" b="1" spc="-6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Tahoma"/>
                <a:cs typeface="Tahoma"/>
              </a:rPr>
              <a:t>Automation: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1.Deploy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tool. </a:t>
            </a:r>
            <a:r>
              <a:rPr sz="1950" spc="-95" dirty="0">
                <a:solidFill>
                  <a:srgbClr val="FFFFFF"/>
                </a:solidFill>
                <a:latin typeface="Verdana"/>
                <a:cs typeface="Verdana"/>
              </a:rPr>
              <a:t>2.Integrate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restaurant's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continuous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monitoring.</a:t>
            </a:r>
            <a:endParaRPr sz="1950">
              <a:latin typeface="Verdana"/>
              <a:cs typeface="Verdana"/>
            </a:endParaRPr>
          </a:p>
          <a:p>
            <a:pPr marL="6053455">
              <a:lnSpc>
                <a:spcPct val="100000"/>
              </a:lnSpc>
              <a:spcBef>
                <a:spcPts val="370"/>
              </a:spcBef>
            </a:pP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Benefits:</a:t>
            </a:r>
            <a:endParaRPr sz="1950">
              <a:latin typeface="Tahoma"/>
              <a:cs typeface="Tahoma"/>
            </a:endParaRPr>
          </a:p>
          <a:p>
            <a:pPr marL="4676775" lvl="2" indent="-90170">
              <a:lnSpc>
                <a:spcPct val="100000"/>
              </a:lnSpc>
              <a:spcBef>
                <a:spcPts val="370"/>
              </a:spcBef>
              <a:buSzPct val="94871"/>
              <a:buFont typeface="Verdana"/>
              <a:buChar char="•"/>
              <a:tabLst>
                <a:tab pos="4677410" algn="l"/>
              </a:tabLst>
            </a:pP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19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19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Experience:</a:t>
            </a:r>
            <a:endParaRPr sz="1950">
              <a:latin typeface="Tahoma"/>
              <a:cs typeface="Tahoma"/>
            </a:endParaRPr>
          </a:p>
          <a:p>
            <a:pPr marL="3437890" indent="-90170">
              <a:lnSpc>
                <a:spcPct val="100000"/>
              </a:lnSpc>
              <a:spcBef>
                <a:spcPts val="375"/>
              </a:spcBef>
              <a:buSzPct val="94871"/>
              <a:buChar char="•"/>
              <a:tabLst>
                <a:tab pos="3438525" algn="l"/>
              </a:tabLst>
            </a:pP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sz="19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promptly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negative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feedback.</a:t>
            </a:r>
            <a:endParaRPr sz="1950">
              <a:latin typeface="Verdana"/>
              <a:cs typeface="Verdana"/>
            </a:endParaRPr>
          </a:p>
          <a:p>
            <a:pPr marL="5249545" lvl="1" indent="-90170">
              <a:lnSpc>
                <a:spcPct val="100000"/>
              </a:lnSpc>
              <a:spcBef>
                <a:spcPts val="370"/>
              </a:spcBef>
              <a:buSzPct val="94871"/>
              <a:buFont typeface="Verdana"/>
              <a:buChar char="•"/>
              <a:tabLst>
                <a:tab pos="5250180" algn="l"/>
              </a:tabLst>
            </a:pPr>
            <a:r>
              <a:rPr sz="1950" b="1" spc="-55" dirty="0">
                <a:solidFill>
                  <a:srgbClr val="FFFFFF"/>
                </a:solidFill>
                <a:latin typeface="Tahoma"/>
                <a:cs typeface="Tahoma"/>
              </a:rPr>
              <a:t>Data-</a:t>
            </a:r>
            <a:r>
              <a:rPr sz="1950" b="1" spc="-20" dirty="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sz="195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Decisions:</a:t>
            </a:r>
            <a:endParaRPr sz="1950">
              <a:latin typeface="Tahoma"/>
              <a:cs typeface="Tahoma"/>
            </a:endParaRPr>
          </a:p>
          <a:p>
            <a:pPr marL="1221105" indent="-90805">
              <a:lnSpc>
                <a:spcPct val="100000"/>
              </a:lnSpc>
              <a:spcBef>
                <a:spcPts val="370"/>
              </a:spcBef>
              <a:buSzPct val="94871"/>
              <a:buChar char="•"/>
              <a:tabLst>
                <a:tab pos="1221740" algn="l"/>
              </a:tabLst>
            </a:pP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restaurant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75" dirty="0">
                <a:solidFill>
                  <a:srgbClr val="FFFFFF"/>
                </a:solidFill>
                <a:latin typeface="Verdana"/>
                <a:cs typeface="Verdana"/>
              </a:rPr>
              <a:t>management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decisions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comprehensive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9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sentiment.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195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5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Technologies:</a:t>
            </a:r>
            <a:endParaRPr sz="1950">
              <a:latin typeface="Tahoma"/>
              <a:cs typeface="Tahoma"/>
            </a:endParaRPr>
          </a:p>
          <a:p>
            <a:pPr marL="5019040" lvl="1" indent="-90805">
              <a:lnSpc>
                <a:spcPct val="100000"/>
              </a:lnSpc>
              <a:spcBef>
                <a:spcPts val="370"/>
              </a:spcBef>
              <a:buSzPct val="94871"/>
              <a:buFont typeface="Verdana"/>
              <a:buChar char="•"/>
              <a:tabLst>
                <a:tab pos="5019675" algn="l"/>
              </a:tabLst>
            </a:pPr>
            <a:r>
              <a:rPr sz="1950" b="1" dirty="0">
                <a:solidFill>
                  <a:srgbClr val="FFFFFF"/>
                </a:solidFill>
                <a:latin typeface="Tahoma"/>
                <a:cs typeface="Tahoma"/>
              </a:rPr>
              <a:t>NLP</a:t>
            </a:r>
            <a:r>
              <a:rPr sz="195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Libraries:</a:t>
            </a:r>
            <a:r>
              <a:rPr sz="19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NLTK,</a:t>
            </a:r>
            <a:r>
              <a:rPr sz="19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spaCy</a:t>
            </a:r>
            <a:endParaRPr sz="1950">
              <a:latin typeface="Verdana"/>
              <a:cs typeface="Verdana"/>
            </a:endParaRPr>
          </a:p>
          <a:p>
            <a:pPr marL="3303270" indent="-90170">
              <a:lnSpc>
                <a:spcPct val="100000"/>
              </a:lnSpc>
              <a:spcBef>
                <a:spcPts val="370"/>
              </a:spcBef>
              <a:buSzPct val="94871"/>
              <a:buFont typeface="Verdana"/>
              <a:buChar char="•"/>
              <a:tabLst>
                <a:tab pos="3303904" algn="l"/>
              </a:tabLst>
            </a:pPr>
            <a:r>
              <a:rPr sz="1950" b="1" spc="-10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195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195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75" dirty="0">
                <a:solidFill>
                  <a:srgbClr val="FFFFFF"/>
                </a:solidFill>
                <a:latin typeface="Tahoma"/>
                <a:cs typeface="Tahoma"/>
              </a:rPr>
              <a:t>Frameworks: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Scikit-learn,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TensorFlow</a:t>
            </a:r>
            <a:endParaRPr sz="1950">
              <a:latin typeface="Verdana"/>
              <a:cs typeface="Verdana"/>
            </a:endParaRPr>
          </a:p>
          <a:p>
            <a:pPr marL="4253230" lvl="1" indent="-90170">
              <a:lnSpc>
                <a:spcPct val="100000"/>
              </a:lnSpc>
              <a:spcBef>
                <a:spcPts val="375"/>
              </a:spcBef>
              <a:buSzPct val="94871"/>
              <a:buFont typeface="Verdana"/>
              <a:buChar char="•"/>
              <a:tabLst>
                <a:tab pos="4253865" algn="l"/>
              </a:tabLst>
            </a:pPr>
            <a:r>
              <a:rPr sz="1950" b="1" spc="-35" dirty="0">
                <a:solidFill>
                  <a:srgbClr val="FFFFFF"/>
                </a:solidFill>
                <a:latin typeface="Tahoma"/>
                <a:cs typeface="Tahoma"/>
              </a:rPr>
              <a:t>Visualization</a:t>
            </a:r>
            <a:r>
              <a:rPr sz="195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Tahoma"/>
                <a:cs typeface="Tahoma"/>
              </a:rPr>
              <a:t>Tools:</a:t>
            </a:r>
            <a:r>
              <a:rPr sz="19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Matplotlib,</a:t>
            </a:r>
            <a:r>
              <a:rPr sz="19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Seaborn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7555" y="603928"/>
            <a:ext cx="1282954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  <a:latin typeface="Tahoma"/>
                <a:cs typeface="Tahoma"/>
              </a:rPr>
              <a:t>PROPOSED</a:t>
            </a:r>
            <a:r>
              <a:rPr spc="-5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35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861394"/>
              <a:ext cx="18288000" cy="114300"/>
            </a:xfrm>
            <a:custGeom>
              <a:avLst/>
              <a:gdLst/>
              <a:ahLst/>
              <a:cxnLst/>
              <a:rect l="l" t="t" r="r" b="b"/>
              <a:pathLst>
                <a:path w="18288000" h="114300">
                  <a:moveTo>
                    <a:pt x="8417496" y="38100"/>
                  </a:moveTo>
                  <a:lnTo>
                    <a:pt x="0" y="38100"/>
                  </a:lnTo>
                  <a:lnTo>
                    <a:pt x="0" y="114300"/>
                  </a:lnTo>
                  <a:lnTo>
                    <a:pt x="8417496" y="114300"/>
                  </a:lnTo>
                  <a:lnTo>
                    <a:pt x="8417496" y="38100"/>
                  </a:lnTo>
                  <a:close/>
                </a:path>
                <a:path w="18288000" h="114300">
                  <a:moveTo>
                    <a:pt x="18288000" y="0"/>
                  </a:moveTo>
                  <a:lnTo>
                    <a:pt x="9581756" y="0"/>
                  </a:lnTo>
                  <a:lnTo>
                    <a:pt x="9581756" y="76200"/>
                  </a:lnTo>
                  <a:lnTo>
                    <a:pt x="18288000" y="762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C23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8500" y="997648"/>
            <a:ext cx="1154493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pc="-5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50545" y="4006159"/>
            <a:ext cx="199390" cy="3413125"/>
            <a:chOff x="1550545" y="4006159"/>
            <a:chExt cx="199390" cy="3413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545" y="4006159"/>
              <a:ext cx="198798" cy="1987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545" y="7220065"/>
              <a:ext cx="198798" cy="1987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42606" y="3603036"/>
            <a:ext cx="14852650" cy="4846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17200"/>
              </a:lnSpc>
              <a:spcBef>
                <a:spcPts val="90"/>
              </a:spcBef>
            </a:pPr>
            <a:r>
              <a:rPr sz="4500" b="1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500" b="1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60" dirty="0">
                <a:solidFill>
                  <a:srgbClr val="FFFFFF"/>
                </a:solidFill>
                <a:latin typeface="Tahoma"/>
                <a:cs typeface="Tahoma"/>
              </a:rPr>
              <a:t>"System</a:t>
            </a:r>
            <a:r>
              <a:rPr sz="45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Approach'</a:t>
            </a:r>
            <a:r>
              <a:rPr sz="4500" b="1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section</a:t>
            </a:r>
            <a:r>
              <a:rPr sz="4500" b="1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Tahoma"/>
                <a:cs typeface="Tahoma"/>
              </a:rPr>
              <a:t>outlines</a:t>
            </a:r>
            <a:r>
              <a:rPr sz="45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500" b="1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Tahoma"/>
                <a:cs typeface="Tahoma"/>
              </a:rPr>
              <a:t>overall </a:t>
            </a:r>
            <a:r>
              <a:rPr sz="4500" b="1" spc="-8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5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Tahoma"/>
                <a:cs typeface="Tahoma"/>
              </a:rPr>
              <a:t>methodology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5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Tahoma"/>
                <a:cs typeface="Tahoma"/>
              </a:rPr>
              <a:t>developing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4500" b="1" spc="-45" dirty="0">
                <a:solidFill>
                  <a:srgbClr val="FFFFFF"/>
                </a:solidFill>
                <a:latin typeface="Tahoma"/>
                <a:cs typeface="Tahoma"/>
              </a:rPr>
              <a:t>implementingthe</a:t>
            </a:r>
            <a:r>
              <a:rPr sz="45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70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45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14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r>
              <a:rPr sz="45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Tahoma"/>
                <a:cs typeface="Tahoma"/>
              </a:rPr>
              <a:t>prediction </a:t>
            </a:r>
            <a:r>
              <a:rPr sz="4500" b="1" spc="-75" dirty="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30" dirty="0">
                <a:solidFill>
                  <a:srgbClr val="FFFFFF"/>
                </a:solidFill>
                <a:latin typeface="Tahoma"/>
                <a:cs typeface="Tahoma"/>
              </a:rPr>
              <a:t>Here's</a:t>
            </a:r>
            <a:r>
              <a:rPr sz="45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05" dirty="0">
                <a:solidFill>
                  <a:srgbClr val="FFFFFF"/>
                </a:solidFill>
                <a:latin typeface="Tahoma"/>
                <a:cs typeface="Tahoma"/>
              </a:rPr>
              <a:t>suggested</a:t>
            </a:r>
            <a:r>
              <a:rPr sz="45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30" dirty="0">
                <a:solidFill>
                  <a:srgbClr val="FFFFFF"/>
                </a:solidFill>
                <a:latin typeface="Tahoma"/>
                <a:cs typeface="Tahoma"/>
              </a:rPr>
              <a:t>structure</a:t>
            </a:r>
            <a:r>
              <a:rPr sz="45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5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3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45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Tahoma"/>
                <a:cs typeface="Tahoma"/>
              </a:rPr>
              <a:t>section: </a:t>
            </a:r>
            <a:r>
              <a:rPr sz="45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00" b="1" spc="-100" dirty="0">
                <a:solidFill>
                  <a:srgbClr val="FFFFFF"/>
                </a:solidFill>
                <a:latin typeface="Tahoma"/>
                <a:cs typeface="Tahoma"/>
              </a:rPr>
              <a:t>ystem</a:t>
            </a:r>
            <a:r>
              <a:rPr sz="45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45" dirty="0">
                <a:solidFill>
                  <a:srgbClr val="FFFFFF"/>
                </a:solidFill>
                <a:latin typeface="Tahoma"/>
                <a:cs typeface="Tahoma"/>
              </a:rPr>
              <a:t>requirementsLibrary</a:t>
            </a:r>
            <a:r>
              <a:rPr sz="45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35" dirty="0">
                <a:solidFill>
                  <a:srgbClr val="FFFFFF"/>
                </a:solidFill>
                <a:latin typeface="Tahoma"/>
                <a:cs typeface="Tahoma"/>
              </a:rPr>
              <a:t>require</a:t>
            </a:r>
            <a:r>
              <a:rPr sz="45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5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45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4500">
              <a:latin typeface="Tahoma"/>
              <a:cs typeface="Tahoma"/>
            </a:endParaRPr>
          </a:p>
          <a:p>
            <a:pPr marR="127635" algn="ctr">
              <a:lnSpc>
                <a:spcPct val="100000"/>
              </a:lnSpc>
              <a:spcBef>
                <a:spcPts val="930"/>
              </a:spcBef>
            </a:pPr>
            <a:r>
              <a:rPr sz="4500" b="1" spc="-10" dirty="0">
                <a:solidFill>
                  <a:srgbClr val="FFFFFF"/>
                </a:solidFill>
                <a:latin typeface="Tahoma"/>
                <a:cs typeface="Tahoma"/>
              </a:rPr>
              <a:t>model::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9139" y="352248"/>
            <a:ext cx="10754360" cy="328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5245" marR="5080" indent="-1313180">
              <a:lnSpc>
                <a:spcPct val="116199"/>
              </a:lnSpc>
              <a:spcBef>
                <a:spcPts val="95"/>
              </a:spcBef>
            </a:pPr>
            <a:r>
              <a:rPr spc="-825" dirty="0">
                <a:solidFill>
                  <a:srgbClr val="FFFFFF"/>
                </a:solidFill>
              </a:rPr>
              <a:t>ALGORITHEM</a:t>
            </a:r>
            <a:r>
              <a:rPr spc="-955" dirty="0">
                <a:solidFill>
                  <a:srgbClr val="FFFFFF"/>
                </a:solidFill>
              </a:rPr>
              <a:t> </a:t>
            </a:r>
            <a:r>
              <a:rPr spc="-730" dirty="0">
                <a:solidFill>
                  <a:srgbClr val="FFFFFF"/>
                </a:solidFill>
              </a:rPr>
              <a:t>AND </a:t>
            </a:r>
            <a:r>
              <a:rPr spc="-690" dirty="0">
                <a:solidFill>
                  <a:srgbClr val="FFFFFF"/>
                </a:solidFill>
              </a:rPr>
              <a:t>DEPLOYMENT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1855" y="4483787"/>
            <a:ext cx="152400" cy="3152775"/>
            <a:chOff x="561855" y="4483787"/>
            <a:chExt cx="152400" cy="31527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4483787"/>
              <a:ext cx="152400" cy="152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5083862"/>
              <a:ext cx="152400" cy="152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5683937"/>
              <a:ext cx="152400" cy="152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6284012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6884087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855" y="7484162"/>
              <a:ext cx="152400" cy="1523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1701" y="4176441"/>
            <a:ext cx="17198975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-125" dirty="0">
                <a:solidFill>
                  <a:srgbClr val="FFFFFF"/>
                </a:solidFill>
                <a:latin typeface="Verdana"/>
                <a:cs typeface="Verdana"/>
              </a:rPr>
              <a:t>Algorithem: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Verdana"/>
                <a:cs typeface="Verdana"/>
              </a:rPr>
              <a:t>naive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Verdana"/>
                <a:cs typeface="Verdana"/>
              </a:rPr>
              <a:t>bayes,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Verdana"/>
                <a:cs typeface="Verdana"/>
              </a:rPr>
              <a:t>svm,logistic</a:t>
            </a:r>
            <a:r>
              <a:rPr sz="34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Verdana"/>
                <a:cs typeface="Verdana"/>
              </a:rPr>
              <a:t>regression,decision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Verdana"/>
                <a:cs typeface="Verdana"/>
              </a:rPr>
              <a:t>trees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4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forests Deployment:</a:t>
            </a:r>
            <a:endParaRPr sz="3400">
              <a:latin typeface="Verdana"/>
              <a:cs typeface="Verdana"/>
            </a:endParaRPr>
          </a:p>
          <a:p>
            <a:pPr marL="105410" algn="ctr">
              <a:lnSpc>
                <a:spcPct val="100000"/>
              </a:lnSpc>
              <a:spcBef>
                <a:spcPts val="645"/>
              </a:spcBef>
            </a:pPr>
            <a:r>
              <a:rPr sz="3400" b="1" spc="-280" dirty="0">
                <a:solidFill>
                  <a:srgbClr val="FFFFFF"/>
                </a:solidFill>
                <a:latin typeface="Verdana"/>
                <a:cs typeface="Verdana"/>
              </a:rPr>
              <a:t>Loading</a:t>
            </a:r>
            <a:r>
              <a:rPr sz="3400" b="1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b="1" spc="-310" dirty="0">
                <a:solidFill>
                  <a:srgbClr val="FFFFFF"/>
                </a:solidFill>
                <a:latin typeface="Verdana"/>
                <a:cs typeface="Verdana"/>
              </a:rPr>
              <a:t>Data:</a:t>
            </a:r>
            <a:r>
              <a:rPr sz="3400" b="1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Verdana"/>
                <a:cs typeface="Verdana"/>
              </a:rPr>
              <a:t>Pandas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load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65" dirty="0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r>
              <a:rPr sz="34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endParaRPr sz="3400">
              <a:latin typeface="Verdana"/>
              <a:cs typeface="Verdana"/>
            </a:endParaRPr>
          </a:p>
          <a:p>
            <a:pPr marL="316865" algn="ctr">
              <a:lnSpc>
                <a:spcPct val="100000"/>
              </a:lnSpc>
              <a:spcBef>
                <a:spcPts val="645"/>
              </a:spcBef>
            </a:pPr>
            <a:r>
              <a:rPr sz="3400" b="1" spc="-32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3400" b="1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b="1" spc="-285" dirty="0">
                <a:solidFill>
                  <a:srgbClr val="FFFFFF"/>
                </a:solidFill>
                <a:latin typeface="Verdana"/>
                <a:cs typeface="Verdana"/>
              </a:rPr>
              <a:t>Cleaning: </a:t>
            </a:r>
            <a:r>
              <a:rPr sz="3400" spc="-100" dirty="0">
                <a:solidFill>
                  <a:srgbClr val="FFFFFF"/>
                </a:solidFill>
                <a:latin typeface="Verdana"/>
                <a:cs typeface="Verdana"/>
              </a:rPr>
              <a:t>Remove</a:t>
            </a:r>
            <a:r>
              <a:rPr sz="34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HTML</a:t>
            </a:r>
            <a:r>
              <a:rPr sz="34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70" dirty="0">
                <a:solidFill>
                  <a:srgbClr val="FFFFFF"/>
                </a:solidFill>
                <a:latin typeface="Verdana"/>
                <a:cs typeface="Verdana"/>
              </a:rPr>
              <a:t>tags,</a:t>
            </a:r>
            <a:r>
              <a:rPr sz="34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special</a:t>
            </a:r>
            <a:r>
              <a:rPr sz="34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characters,</a:t>
            </a:r>
            <a:r>
              <a:rPr sz="34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numbers.</a:t>
            </a:r>
            <a:endParaRPr sz="3400">
              <a:latin typeface="Verdana"/>
              <a:cs typeface="Verdana"/>
            </a:endParaRPr>
          </a:p>
          <a:p>
            <a:pPr marL="2350135" marR="2342515" algn="ctr">
              <a:lnSpc>
                <a:spcPct val="115799"/>
              </a:lnSpc>
            </a:pPr>
            <a:r>
              <a:rPr sz="3400" spc="-2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b="1" spc="-280" dirty="0">
                <a:solidFill>
                  <a:srgbClr val="FFFFFF"/>
                </a:solidFill>
                <a:latin typeface="Verdana"/>
                <a:cs typeface="Verdana"/>
              </a:rPr>
              <a:t>okenization:</a:t>
            </a:r>
            <a:r>
              <a:rPr sz="3400" b="1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Split</a:t>
            </a:r>
            <a:r>
              <a:rPr sz="34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34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14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34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Verdana"/>
                <a:cs typeface="Verdana"/>
              </a:rPr>
              <a:t>NLT</a:t>
            </a:r>
            <a:r>
              <a:rPr sz="3400" b="1" spc="-20" dirty="0">
                <a:solidFill>
                  <a:srgbClr val="FFFFFF"/>
                </a:solidFill>
                <a:latin typeface="Verdana"/>
                <a:cs typeface="Verdana"/>
              </a:rPr>
              <a:t>K </a:t>
            </a:r>
            <a:r>
              <a:rPr sz="3400" spc="-3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400" b="1" spc="-330" dirty="0">
                <a:solidFill>
                  <a:srgbClr val="FFFFFF"/>
                </a:solidFill>
                <a:latin typeface="Verdana"/>
                <a:cs typeface="Verdana"/>
              </a:rPr>
              <a:t>temming/Lemmatization:</a:t>
            </a:r>
            <a:r>
              <a:rPr sz="34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Verdana"/>
                <a:cs typeface="Verdana"/>
              </a:rPr>
              <a:t>form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006549"/>
              <a:ext cx="7578725" cy="76200"/>
            </a:xfrm>
            <a:custGeom>
              <a:avLst/>
              <a:gdLst/>
              <a:ahLst/>
              <a:cxnLst/>
              <a:rect l="l" t="t" r="r" b="b"/>
              <a:pathLst>
                <a:path w="7578725" h="76200">
                  <a:moveTo>
                    <a:pt x="7578228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7578228" y="0"/>
                  </a:lnTo>
                  <a:lnTo>
                    <a:pt x="7578228" y="76199"/>
                  </a:lnTo>
                  <a:close/>
                </a:path>
              </a:pathLst>
            </a:custGeom>
            <a:solidFill>
              <a:srgbClr val="C23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4015" y="479386"/>
            <a:ext cx="449008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  <a:latin typeface="Tahoma"/>
                <a:cs typeface="Tahoma"/>
              </a:rPr>
              <a:t>RESULT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5911" y="4125903"/>
            <a:ext cx="193223" cy="1932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71683" y="3733728"/>
            <a:ext cx="14321155" cy="393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500"/>
              </a:lnSpc>
              <a:spcBef>
                <a:spcPts val="95"/>
              </a:spcBef>
            </a:pPr>
            <a:r>
              <a:rPr sz="4400" b="1" spc="-50" dirty="0">
                <a:solidFill>
                  <a:srgbClr val="FFFFFF"/>
                </a:solidFill>
                <a:latin typeface="Tahoma"/>
                <a:cs typeface="Tahoma"/>
              </a:rPr>
              <a:t>Present</a:t>
            </a:r>
            <a:r>
              <a:rPr sz="44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4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45" dirty="0">
                <a:solidFill>
                  <a:srgbClr val="FFFFFF"/>
                </a:solidFill>
                <a:latin typeface="Tahoma"/>
                <a:cs typeface="Tahoma"/>
              </a:rPr>
              <a:t>resulte</a:t>
            </a:r>
            <a:r>
              <a:rPr sz="44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44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4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65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44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44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44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4400" b="1" spc="-70" dirty="0">
                <a:solidFill>
                  <a:srgbClr val="FFFFFF"/>
                </a:solidFill>
                <a:latin typeface="Tahoma"/>
                <a:cs typeface="Tahoma"/>
              </a:rPr>
              <a:t>terms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45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0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35" dirty="0">
                <a:solidFill>
                  <a:srgbClr val="FFFFFF"/>
                </a:solidFill>
                <a:latin typeface="Tahoma"/>
                <a:cs typeface="Tahoma"/>
              </a:rPr>
              <a:t>effectiveness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Tahoma"/>
                <a:cs typeface="Tahoma"/>
              </a:rPr>
              <a:t>predicting </a:t>
            </a:r>
            <a:r>
              <a:rPr sz="4400" b="1" spc="-75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4400" b="1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25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r>
              <a:rPr sz="440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40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10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sz="440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75" dirty="0">
                <a:solidFill>
                  <a:srgbClr val="FFFFFF"/>
                </a:solidFill>
                <a:latin typeface="Tahoma"/>
                <a:cs typeface="Tahoma"/>
              </a:rPr>
              <a:t>visualizations</a:t>
            </a:r>
            <a:r>
              <a:rPr sz="440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4400" b="1" spc="-40" dirty="0">
                <a:solidFill>
                  <a:srgbClr val="FFFFFF"/>
                </a:solidFill>
                <a:latin typeface="Tahoma"/>
                <a:cs typeface="Tahoma"/>
              </a:rPr>
              <a:t>comparisons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5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44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dirty="0">
                <a:solidFill>
                  <a:srgbClr val="FFFFFF"/>
                </a:solidFill>
                <a:latin typeface="Tahoma"/>
                <a:cs typeface="Tahoma"/>
              </a:rPr>
              <a:t>predicted</a:t>
            </a:r>
            <a:r>
              <a:rPr sz="44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4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45" dirty="0">
                <a:solidFill>
                  <a:srgbClr val="FFFFFF"/>
                </a:solidFill>
                <a:latin typeface="Tahoma"/>
                <a:cs typeface="Tahoma"/>
              </a:rPr>
              <a:t>actual</a:t>
            </a:r>
            <a:r>
              <a:rPr sz="44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Tahoma"/>
                <a:cs typeface="Tahoma"/>
              </a:rPr>
              <a:t>counts </a:t>
            </a:r>
            <a:r>
              <a:rPr sz="4400" b="1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4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5" dirty="0">
                <a:solidFill>
                  <a:srgbClr val="FFFFFF"/>
                </a:solidFill>
                <a:latin typeface="Tahoma"/>
                <a:cs typeface="Tahoma"/>
              </a:rPr>
              <a:t>highlight</a:t>
            </a:r>
            <a:r>
              <a:rPr sz="44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4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40" dirty="0">
                <a:solidFill>
                  <a:srgbClr val="FFFFFF"/>
                </a:solidFill>
                <a:latin typeface="Tahoma"/>
                <a:cs typeface="Tahoma"/>
              </a:rPr>
              <a:t>model's</a:t>
            </a:r>
            <a:r>
              <a:rPr sz="44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Tahoma"/>
                <a:cs typeface="Tahoma"/>
              </a:rPr>
              <a:t>performance.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54172" y="2986425"/>
              <a:ext cx="14579600" cy="22225"/>
            </a:xfrm>
            <a:custGeom>
              <a:avLst/>
              <a:gdLst/>
              <a:ahLst/>
              <a:cxnLst/>
              <a:rect l="l" t="t" r="r" b="b"/>
              <a:pathLst>
                <a:path w="14579600" h="22225">
                  <a:moveTo>
                    <a:pt x="14579501" y="0"/>
                  </a:moveTo>
                  <a:lnTo>
                    <a:pt x="0" y="21933"/>
                  </a:lnTo>
                </a:path>
              </a:pathLst>
            </a:custGeom>
            <a:ln w="76199">
              <a:solidFill>
                <a:srgbClr val="C23A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20858" y="1151910"/>
            <a:ext cx="7966709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659" y="3666602"/>
            <a:ext cx="192103" cy="1921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37719" y="3276627"/>
            <a:ext cx="14367510" cy="5460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100"/>
              </a:lnSpc>
              <a:spcBef>
                <a:spcPts val="95"/>
              </a:spcBef>
            </a:pPr>
            <a:r>
              <a:rPr sz="4350" b="1" spc="-37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435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20" dirty="0">
                <a:solidFill>
                  <a:srgbClr val="FFFFFF"/>
                </a:solidFill>
                <a:latin typeface="Tahoma"/>
                <a:cs typeface="Tahoma"/>
              </a:rPr>
              <a:t>conclusion,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40" dirty="0">
                <a:solidFill>
                  <a:srgbClr val="FFFFFF"/>
                </a:solidFill>
                <a:latin typeface="Tahoma"/>
                <a:cs typeface="Tahoma"/>
              </a:rPr>
              <a:t>sentiment</a:t>
            </a:r>
            <a:r>
              <a:rPr sz="435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5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restaurant </a:t>
            </a:r>
            <a:r>
              <a:rPr sz="4350" b="1" spc="-105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435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35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0" dirty="0">
                <a:solidFill>
                  <a:srgbClr val="FFFFFF"/>
                </a:solidFill>
                <a:latin typeface="Tahoma"/>
                <a:cs typeface="Tahoma"/>
              </a:rPr>
              <a:t>powerful</a:t>
            </a:r>
            <a:r>
              <a:rPr sz="435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tool</a:t>
            </a:r>
            <a:r>
              <a:rPr sz="435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35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understanding </a:t>
            </a:r>
            <a:r>
              <a:rPr sz="4350" b="1" spc="-25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435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perceptions</a:t>
            </a:r>
            <a:r>
              <a:rPr sz="435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35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0" dirty="0">
                <a:solidFill>
                  <a:srgbClr val="FFFFFF"/>
                </a:solidFill>
                <a:latin typeface="Tahoma"/>
                <a:cs typeface="Tahoma"/>
              </a:rPr>
              <a:t>driving</a:t>
            </a:r>
            <a:r>
              <a:rPr sz="435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5" dirty="0">
                <a:solidFill>
                  <a:srgbClr val="FFFFFF"/>
                </a:solidFill>
                <a:latin typeface="Tahoma"/>
                <a:cs typeface="Tahoma"/>
              </a:rPr>
              <a:t>improvements</a:t>
            </a:r>
            <a:r>
              <a:rPr sz="435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80" dirty="0">
                <a:solidFill>
                  <a:srgbClr val="FFFFFF"/>
                </a:solidFill>
                <a:latin typeface="Tahoma"/>
                <a:cs typeface="Tahoma"/>
              </a:rPr>
              <a:t>dining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60" dirty="0">
                <a:solidFill>
                  <a:srgbClr val="FFFFFF"/>
                </a:solidFill>
                <a:latin typeface="Tahoma"/>
                <a:cs typeface="Tahoma"/>
              </a:rPr>
              <a:t>experience.</a:t>
            </a:r>
            <a:r>
              <a:rPr sz="435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95" dirty="0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r>
              <a:rPr sz="435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advanced </a:t>
            </a:r>
            <a:r>
              <a:rPr sz="4350" b="1" spc="-40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9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9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435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techniques, </a:t>
            </a:r>
            <a:r>
              <a:rPr sz="4350" b="1" spc="-65" dirty="0">
                <a:solidFill>
                  <a:srgbClr val="FFFFFF"/>
                </a:solidFill>
                <a:latin typeface="Tahoma"/>
                <a:cs typeface="Tahoma"/>
              </a:rPr>
              <a:t>restaurants</a:t>
            </a:r>
            <a:r>
              <a:rPr sz="435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45" dirty="0">
                <a:solidFill>
                  <a:srgbClr val="FFFFFF"/>
                </a:solidFill>
                <a:latin typeface="Tahoma"/>
                <a:cs typeface="Tahoma"/>
              </a:rPr>
              <a:t>gain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0" dirty="0">
                <a:solidFill>
                  <a:srgbClr val="FFFFFF"/>
                </a:solidFill>
                <a:latin typeface="Tahoma"/>
                <a:cs typeface="Tahoma"/>
              </a:rPr>
              <a:t>valuable</a:t>
            </a:r>
            <a:r>
              <a:rPr sz="435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95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0" dirty="0">
                <a:solidFill>
                  <a:srgbClr val="FFFFFF"/>
                </a:solidFill>
                <a:latin typeface="Tahoma"/>
                <a:cs typeface="Tahoma"/>
              </a:rPr>
              <a:t>maintain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competitive</a:t>
            </a:r>
            <a:r>
              <a:rPr sz="4350" b="1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75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sz="43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435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35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0" b="1" spc="-10" dirty="0">
                <a:solidFill>
                  <a:srgbClr val="FFFFFF"/>
                </a:solidFill>
                <a:latin typeface="Tahoma"/>
                <a:cs typeface="Tahoma"/>
              </a:rPr>
              <a:t>market.</a:t>
            </a:r>
            <a:endParaRPr sz="4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8703" y="0"/>
              <a:ext cx="38100" cy="10287000"/>
            </a:xfrm>
            <a:custGeom>
              <a:avLst/>
              <a:gdLst/>
              <a:ahLst/>
              <a:cxnLst/>
              <a:rect l="l" t="t" r="r" b="b"/>
              <a:pathLst>
                <a:path w="38100" h="10287000">
                  <a:moveTo>
                    <a:pt x="380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028699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8700" y="728469"/>
            <a:ext cx="894334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FFFFFF"/>
                </a:solidFill>
                <a:latin typeface="Tahoma"/>
                <a:cs typeface="Tahoma"/>
              </a:rPr>
              <a:t>FURURE</a:t>
            </a:r>
            <a:r>
              <a:rPr spc="-4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SCOPE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2820" y="2913446"/>
            <a:ext cx="183894" cy="18389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500"/>
              </a:lnSpc>
              <a:spcBef>
                <a:spcPts val="95"/>
              </a:spcBef>
            </a:pPr>
            <a:r>
              <a:rPr spc="-20" dirty="0"/>
              <a:t>Discuss</a:t>
            </a:r>
            <a:r>
              <a:rPr spc="-260" dirty="0"/>
              <a:t> </a:t>
            </a:r>
            <a:r>
              <a:rPr dirty="0"/>
              <a:t>potential</a:t>
            </a:r>
            <a:r>
              <a:rPr spc="-254" dirty="0"/>
              <a:t> </a:t>
            </a:r>
            <a:r>
              <a:rPr spc="-30" dirty="0"/>
              <a:t>enhancements</a:t>
            </a:r>
            <a:r>
              <a:rPr spc="-260" dirty="0"/>
              <a:t> </a:t>
            </a:r>
            <a:r>
              <a:rPr spc="-10" dirty="0"/>
              <a:t>and</a:t>
            </a:r>
            <a:r>
              <a:rPr spc="-254" dirty="0"/>
              <a:t> </a:t>
            </a:r>
            <a:r>
              <a:rPr spc="-10" dirty="0"/>
              <a:t>expansions </a:t>
            </a:r>
            <a:r>
              <a:rPr dirty="0"/>
              <a:t>for</a:t>
            </a:r>
            <a:r>
              <a:rPr spc="-200" dirty="0"/>
              <a:t> </a:t>
            </a:r>
            <a:r>
              <a:rPr dirty="0"/>
              <a:t>the</a:t>
            </a:r>
            <a:r>
              <a:rPr spc="-190" dirty="0"/>
              <a:t> </a:t>
            </a:r>
            <a:r>
              <a:rPr spc="-50" dirty="0"/>
              <a:t>system.</a:t>
            </a:r>
            <a:r>
              <a:rPr spc="-190" dirty="0"/>
              <a:t> </a:t>
            </a:r>
            <a:r>
              <a:rPr spc="-55" dirty="0"/>
              <a:t>This</a:t>
            </a:r>
            <a:r>
              <a:rPr spc="-190" dirty="0"/>
              <a:t> </a:t>
            </a:r>
            <a:r>
              <a:rPr dirty="0"/>
              <a:t>could</a:t>
            </a:r>
            <a:r>
              <a:rPr spc="-185" dirty="0"/>
              <a:t> </a:t>
            </a:r>
            <a:r>
              <a:rPr spc="-10" dirty="0"/>
              <a:t>include </a:t>
            </a:r>
            <a:r>
              <a:rPr spc="-25" dirty="0"/>
              <a:t>incorporatingadditional</a:t>
            </a:r>
            <a:r>
              <a:rPr spc="-215" dirty="0"/>
              <a:t> </a:t>
            </a:r>
            <a:r>
              <a:rPr spc="-30" dirty="0"/>
              <a:t>data</a:t>
            </a:r>
            <a:r>
              <a:rPr spc="-215" dirty="0"/>
              <a:t> </a:t>
            </a:r>
            <a:r>
              <a:rPr spc="-30" dirty="0"/>
              <a:t>sources,</a:t>
            </a:r>
            <a:r>
              <a:rPr spc="-215" dirty="0"/>
              <a:t> </a:t>
            </a:r>
            <a:r>
              <a:rPr spc="-10" dirty="0"/>
              <a:t>optimizing </a:t>
            </a:r>
            <a:r>
              <a:rPr dirty="0"/>
              <a:t>the</a:t>
            </a:r>
            <a:r>
              <a:rPr spc="-220" dirty="0"/>
              <a:t> </a:t>
            </a:r>
            <a:r>
              <a:rPr spc="-65" dirty="0"/>
              <a:t>algorithm</a:t>
            </a:r>
            <a:r>
              <a:rPr spc="-220" dirty="0"/>
              <a:t> </a:t>
            </a:r>
            <a:r>
              <a:rPr dirty="0"/>
              <a:t>for</a:t>
            </a:r>
            <a:r>
              <a:rPr spc="-220" dirty="0"/>
              <a:t> </a:t>
            </a:r>
            <a:r>
              <a:rPr dirty="0"/>
              <a:t>better</a:t>
            </a:r>
            <a:r>
              <a:rPr spc="-220" dirty="0"/>
              <a:t> </a:t>
            </a:r>
            <a:r>
              <a:rPr spc="-20" dirty="0"/>
              <a:t>performance,</a:t>
            </a:r>
            <a:r>
              <a:rPr spc="-215" dirty="0"/>
              <a:t> </a:t>
            </a:r>
            <a:r>
              <a:rPr spc="-25" dirty="0"/>
              <a:t>and </a:t>
            </a:r>
            <a:r>
              <a:rPr spc="-95" dirty="0"/>
              <a:t>expanding</a:t>
            </a:r>
            <a:r>
              <a:rPr spc="-204" dirty="0"/>
              <a:t> </a:t>
            </a:r>
            <a:r>
              <a:rPr spc="-30" dirty="0"/>
              <a:t>thesystem</a:t>
            </a:r>
            <a:r>
              <a:rPr spc="-200" dirty="0"/>
              <a:t> </a:t>
            </a:r>
            <a:r>
              <a:rPr dirty="0"/>
              <a:t>to</a:t>
            </a:r>
            <a:r>
              <a:rPr spc="-200" dirty="0"/>
              <a:t> </a:t>
            </a:r>
            <a:r>
              <a:rPr dirty="0"/>
              <a:t>cover</a:t>
            </a:r>
            <a:r>
              <a:rPr spc="-204" dirty="0"/>
              <a:t> </a:t>
            </a:r>
            <a:r>
              <a:rPr dirty="0"/>
              <a:t>multiple</a:t>
            </a:r>
            <a:r>
              <a:rPr spc="-200" dirty="0"/>
              <a:t> </a:t>
            </a:r>
            <a:r>
              <a:rPr dirty="0"/>
              <a:t>cities</a:t>
            </a:r>
            <a:r>
              <a:rPr spc="-200" dirty="0"/>
              <a:t> </a:t>
            </a:r>
            <a:r>
              <a:rPr spc="-25" dirty="0"/>
              <a:t>or </a:t>
            </a:r>
            <a:r>
              <a:rPr spc="-85" dirty="0"/>
              <a:t>regions.</a:t>
            </a:r>
            <a:r>
              <a:rPr spc="-210" dirty="0"/>
              <a:t> </a:t>
            </a:r>
            <a:r>
              <a:rPr dirty="0"/>
              <a:t>Consider</a:t>
            </a:r>
            <a:r>
              <a:rPr spc="-204" dirty="0"/>
              <a:t> </a:t>
            </a:r>
            <a:r>
              <a:rPr dirty="0"/>
              <a:t>the</a:t>
            </a:r>
            <a:r>
              <a:rPr spc="-204" dirty="0"/>
              <a:t> </a:t>
            </a:r>
            <a:r>
              <a:rPr spc="-50" dirty="0"/>
              <a:t>integration</a:t>
            </a:r>
            <a:r>
              <a:rPr spc="-204" dirty="0"/>
              <a:t> </a:t>
            </a:r>
            <a:r>
              <a:rPr dirty="0"/>
              <a:t>of</a:t>
            </a:r>
            <a:r>
              <a:rPr spc="-204" dirty="0"/>
              <a:t> </a:t>
            </a:r>
            <a:r>
              <a:rPr spc="-10" dirty="0"/>
              <a:t>emerging </a:t>
            </a:r>
            <a:r>
              <a:rPr spc="-25" dirty="0"/>
              <a:t>technologies</a:t>
            </a:r>
            <a:r>
              <a:rPr spc="-229" dirty="0"/>
              <a:t> </a:t>
            </a:r>
            <a:r>
              <a:rPr spc="-35" dirty="0"/>
              <a:t>suchas</a:t>
            </a:r>
            <a:r>
              <a:rPr spc="-225" dirty="0"/>
              <a:t> </a:t>
            </a:r>
            <a:r>
              <a:rPr spc="-70" dirty="0"/>
              <a:t>edge</a:t>
            </a:r>
            <a:r>
              <a:rPr spc="-225" dirty="0"/>
              <a:t> </a:t>
            </a:r>
            <a:r>
              <a:rPr spc="-25" dirty="0"/>
              <a:t>computing</a:t>
            </a:r>
            <a:r>
              <a:rPr spc="-225" dirty="0"/>
              <a:t> </a:t>
            </a:r>
            <a:r>
              <a:rPr dirty="0"/>
              <a:t>or</a:t>
            </a:r>
            <a:r>
              <a:rPr spc="-225" dirty="0"/>
              <a:t> </a:t>
            </a:r>
            <a:r>
              <a:rPr spc="-10" dirty="0"/>
              <a:t>advanced </a:t>
            </a:r>
            <a:r>
              <a:rPr spc="-30" dirty="0"/>
              <a:t>machine</a:t>
            </a:r>
            <a:r>
              <a:rPr spc="-240" dirty="0"/>
              <a:t> </a:t>
            </a:r>
            <a:r>
              <a:rPr spc="-70" dirty="0"/>
              <a:t>learning</a:t>
            </a:r>
            <a:r>
              <a:rPr spc="-235" dirty="0"/>
              <a:t> </a:t>
            </a:r>
            <a:r>
              <a:rPr spc="-10" dirty="0"/>
              <a:t>techniques.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</TotalTime>
  <Words>645</Words>
  <Application>Microsoft Office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Lucida Sans</vt:lpstr>
      <vt:lpstr>Tahoma</vt:lpstr>
      <vt:lpstr>Verdana</vt:lpstr>
      <vt:lpstr>Office Theme</vt:lpstr>
      <vt:lpstr>SENTIMENT ANALYSIS RESTAURANT REVIEWS</vt:lpstr>
      <vt:lpstr>OUTLINE</vt:lpstr>
      <vt:lpstr>PROBLEM STATEMENT</vt:lpstr>
      <vt:lpstr>PROPOSED SOLUTION</vt:lpstr>
      <vt:lpstr>SYSTEM APPROACH</vt:lpstr>
      <vt:lpstr>ALGORITHEM AND DEPLOYMENT</vt:lpstr>
      <vt:lpstr>RESULT</vt:lpstr>
      <vt:lpstr>CONCLUSION</vt:lpstr>
      <vt:lpstr>FURURE SCOPE</vt:lpstr>
      <vt:lpstr>REFERENCES</vt:lpstr>
      <vt:lpstr>Project Link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Rankireddy Charishma</dc:creator>
  <cp:keywords>DAGIxww_jg4,BAFt7cvyYLE</cp:keywords>
  <cp:lastModifiedBy>swathi g</cp:lastModifiedBy>
  <cp:revision>2</cp:revision>
  <dcterms:created xsi:type="dcterms:W3CDTF">2024-06-24T12:34:15Z</dcterms:created>
  <dcterms:modified xsi:type="dcterms:W3CDTF">2024-06-24T06:15:05Z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2024-06-24T00:00:00Z</vt:filetime>
  </property>
  <property fmtid="{D5CDD505-2E9C-101B-9397-08002B2CF9AE}" pid="5" name="Producer">
    <vt:lpwstr>Canva</vt:lpwstr>
  </property>
</Properties>
</file>